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0" r:id="rId1"/>
  </p:sldMasterIdLst>
  <p:notesMasterIdLst>
    <p:notesMasterId r:id="rId18"/>
  </p:notesMasterIdLst>
  <p:handoutMasterIdLst>
    <p:handoutMasterId r:id="rId19"/>
  </p:handoutMasterIdLst>
  <p:sldIdLst>
    <p:sldId id="501" r:id="rId2"/>
    <p:sldId id="383" r:id="rId3"/>
    <p:sldId id="649" r:id="rId4"/>
    <p:sldId id="660" r:id="rId5"/>
    <p:sldId id="661" r:id="rId6"/>
    <p:sldId id="662" r:id="rId7"/>
    <p:sldId id="664" r:id="rId8"/>
    <p:sldId id="665" r:id="rId9"/>
    <p:sldId id="402" r:id="rId10"/>
    <p:sldId id="524" r:id="rId11"/>
    <p:sldId id="559" r:id="rId12"/>
    <p:sldId id="569" r:id="rId13"/>
    <p:sldId id="666" r:id="rId14"/>
    <p:sldId id="654" r:id="rId15"/>
    <p:sldId id="667" r:id="rId16"/>
    <p:sldId id="668" r:id="rId17"/>
  </p:sldIdLst>
  <p:sldSz cx="9144000" cy="6858000" type="letter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23BFF"/>
    <a:srgbClr val="FFBB20"/>
    <a:srgbClr val="0E7B04"/>
    <a:srgbClr val="020000"/>
    <a:srgbClr val="18C908"/>
    <a:srgbClr val="FF301B"/>
    <a:srgbClr val="C1FFF0"/>
    <a:srgbClr val="DDE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94"/>
    <p:restoredTop sz="87309" autoAdjust="0"/>
  </p:normalViewPr>
  <p:slideViewPr>
    <p:cSldViewPr>
      <p:cViewPr varScale="1">
        <p:scale>
          <a:sx n="109" d="100"/>
          <a:sy n="109" d="100"/>
        </p:scale>
        <p:origin x="12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080"/>
    </p:cViewPr>
  </p:sorterViewPr>
  <p:notesViewPr>
    <p:cSldViewPr>
      <p:cViewPr varScale="1">
        <p:scale>
          <a:sx n="193" d="100"/>
          <a:sy n="193" d="100"/>
        </p:scale>
        <p:origin x="200" y="45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14B666-DCB2-B240-95BA-17CF7BED18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0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319BFDF-F953-324C-9907-A4285441D0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1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47EC9-AFC9-134F-91B0-88E9E96E29D6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68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10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01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00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5 - Feb. 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/ CSE 566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9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13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446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59AC4A-1BEA-CC43-A406-17C35A0021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FF29-2BE4-5440-AA8E-162C2B6A2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7B4C004-2D9E-FC4C-94C2-B311B8556B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97FBC1A-D1AB-074B-97D1-26C7408222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B8B46F2-3B96-0D4B-A2BF-2262FB3540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F334C6C-39ED-B64C-A6A7-325F0AFD8F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9905DBF-68C3-0445-8270-DB23A15D2A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A729D-F1A8-6B45-A5E7-FDC85B8DA3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5AF2031-28E2-2E4C-8731-4E39EDFE4B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C532975-ABD2-B34C-B836-CBB3B70B5F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nl-NL"/>
              <a:t>Credit: ATMS 502 / CSE 566 (UIUC)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FBCAEBE-9FF7-4744-92F4-19AAB4C7E9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2.mp4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mp4"/><Relationship Id="rId7" Type="http://schemas.openxmlformats.org/officeDocument/2006/relationships/image" Target="../media/image5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allery_ensight_com_OrapLanlMcPhersonpdf-11.jpg">
            <a:extLst>
              <a:ext uri="{FF2B5EF4-FFF2-40B4-BE49-F238E27FC236}">
                <a16:creationId xmlns:a16="http://schemas.microsoft.com/office/drawing/2014/main" id="{1716FFD0-374C-9D48-9038-4AE327821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1"/>
          <a:stretch/>
        </p:blipFill>
        <p:spPr>
          <a:xfrm>
            <a:off x="0" y="-1"/>
            <a:ext cx="9144000" cy="6872381"/>
          </a:xfrm>
          <a:prstGeom prst="rect">
            <a:avLst/>
          </a:prstGeom>
        </p:spPr>
      </p:pic>
      <p:sp>
        <p:nvSpPr>
          <p:cNvPr id="1536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-533401" y="-152401"/>
            <a:ext cx="7772400" cy="1219202"/>
          </a:xfrm>
        </p:spPr>
        <p:txBody>
          <a:bodyPr anchor="ctr"/>
          <a:lstStyle/>
          <a:p>
            <a:pPr algn="ctr" eaLnBrk="1" hangingPunct="1">
              <a:lnSpc>
                <a:spcPct val="65000"/>
              </a:lnSpc>
              <a:spcBef>
                <a:spcPct val="50000"/>
              </a:spcBef>
            </a:pPr>
            <a:r>
              <a:rPr lang="en-US" sz="3600" i="1" dirty="0">
                <a:solidFill>
                  <a:srgbClr val="FF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PHYS 8750</a:t>
            </a:r>
            <a:br>
              <a:rPr lang="en-US" sz="3600" i="1" dirty="0">
                <a:solidFill>
                  <a:srgbClr val="FF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600" i="1" dirty="0">
                <a:solidFill>
                  <a:srgbClr val="FF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Numerical Fluid Dynamics</a:t>
            </a:r>
            <a:endParaRPr lang="en-US" sz="3600" i="1" dirty="0">
              <a:solidFill>
                <a:srgbClr val="FF0000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-1401370" y="5367336"/>
            <a:ext cx="5989637" cy="1398588"/>
          </a:xfrm>
        </p:spPr>
        <p:txBody>
          <a:bodyPr/>
          <a:lstStyle/>
          <a:p>
            <a:pPr marL="0" indent="0" algn="ctr" eaLnBrk="1" hangingPunct="1">
              <a:buFont typeface="Wingdings" pitchFamily="-108" charset="2"/>
              <a:buNone/>
            </a:pPr>
            <a:r>
              <a:rPr lang="en-US" i="1" dirty="0">
                <a:solidFill>
                  <a:srgbClr val="FFFF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Fall, 2020</a:t>
            </a:r>
            <a:endParaRPr lang="en-US" dirty="0">
              <a:solidFill>
                <a:srgbClr val="FFFF00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110A1-B2F5-FD49-B8C8-A5B1BCB6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Credit: ATMS 502 / CSE 566 (UIUC)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D4555-8481-8948-B92F-BFA5805100EE}"/>
              </a:ext>
            </a:extLst>
          </p:cNvPr>
          <p:cNvSpPr txBox="1"/>
          <p:nvPr/>
        </p:nvSpPr>
        <p:spPr>
          <a:xfrm>
            <a:off x="6324600" y="3303247"/>
            <a:ext cx="27460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“K-T impact” simulation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of 65 million years ago</a:t>
            </a:r>
          </a:p>
          <a:p>
            <a:endParaRPr lang="en-US" sz="1800" dirty="0">
              <a:solidFill>
                <a:schemeClr val="bg1"/>
              </a:solidFill>
              <a:latin typeface="+mn-lt"/>
            </a:endParaRPr>
          </a:p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Science: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Gisler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, Greene,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Weaver,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Gittings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–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       Los Alamos Nat’l Lab</a:t>
            </a:r>
          </a:p>
          <a:p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</a:rPr>
              <a:t>AMR “SAGE” code</a:t>
            </a:r>
          </a:p>
          <a:p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581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-111" charset="0"/>
              </a:rPr>
              <a:t>Staggered grids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657600"/>
            <a:ext cx="5715000" cy="2667000"/>
          </a:xfrm>
        </p:spPr>
        <p:txBody>
          <a:bodyPr/>
          <a:lstStyle/>
          <a:p>
            <a:pPr>
              <a:buFont typeface="Wingdings" pitchFamily="-112" charset="2"/>
              <a:buChar char="n"/>
              <a:defRPr/>
            </a:pPr>
            <a:r>
              <a:rPr lang="en-US" sz="2400" dirty="0"/>
              <a:t>A-grid: </a:t>
            </a:r>
            <a:r>
              <a:rPr lang="en-US" sz="2400" dirty="0">
                <a:solidFill>
                  <a:srgbClr val="0E7B04"/>
                </a:solidFill>
              </a:rPr>
              <a:t>No staggering    </a:t>
            </a:r>
          </a:p>
          <a:p>
            <a:pPr>
              <a:buFont typeface="Wingdings" pitchFamily="-112" charset="2"/>
              <a:buChar char="n"/>
              <a:defRPr/>
            </a:pPr>
            <a:r>
              <a:rPr lang="en-US" sz="2400" dirty="0"/>
              <a:t>C-grid: velocities on </a:t>
            </a:r>
            <a:r>
              <a:rPr lang="en-US" sz="2400" dirty="0">
                <a:solidFill>
                  <a:srgbClr val="0E7B04"/>
                </a:solidFill>
              </a:rPr>
              <a:t>normal faces </a:t>
            </a:r>
            <a:r>
              <a:rPr lang="en-US" sz="2400" dirty="0"/>
              <a:t>of mass points.</a:t>
            </a:r>
          </a:p>
          <a:p>
            <a:pPr marL="528955" lvl="1" indent="-277813">
              <a:buClr>
                <a:srgbClr val="FF0000"/>
              </a:buClr>
              <a:buSzPct val="75000"/>
              <a:buFont typeface="Wingdings" charset="2"/>
              <a:buChar char="ü"/>
              <a:defRPr/>
            </a:pPr>
            <a:r>
              <a:rPr lang="en-US" dirty="0"/>
              <a:t>Different </a:t>
            </a:r>
            <a:r>
              <a:rPr lang="en-US" dirty="0" err="1"/>
              <a:t>u,v</a:t>
            </a:r>
            <a:r>
              <a:rPr lang="en-US" dirty="0"/>
              <a:t> locations; truncation errors - Coriolis terms</a:t>
            </a:r>
          </a:p>
          <a:p>
            <a:pPr lvl="1">
              <a:buFont typeface="Courier New"/>
              <a:buChar char="o"/>
              <a:defRPr/>
            </a:pPr>
            <a:r>
              <a:rPr lang="en-US" dirty="0"/>
              <a:t>Better at higher resolution (than B-grid)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Credit: ATMS 502 / CSE 566 (UIUC)</a:t>
            </a:r>
            <a:endParaRPr lang="en-US" dirty="0"/>
          </a:p>
        </p:txBody>
      </p:sp>
      <p:pic>
        <p:nvPicPr>
          <p:cNvPr id="5" name="Picture 4" descr="C-grid_Come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657600"/>
            <a:ext cx="2895600" cy="23915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0" y="3704772"/>
            <a:ext cx="1232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FF"/>
                </a:solidFill>
                <a:latin typeface="Arial"/>
                <a:cs typeface="Arial"/>
              </a:rPr>
              <a:t>C-grid</a:t>
            </a:r>
            <a:r>
              <a:rPr lang="en-US" sz="1000" dirty="0">
                <a:latin typeface="Arial"/>
                <a:cs typeface="Arial"/>
              </a:rPr>
              <a:t> staggering.</a:t>
            </a:r>
          </a:p>
        </p:txBody>
      </p:sp>
      <p:pic>
        <p:nvPicPr>
          <p:cNvPr id="12" name="Picture 4" descr="HW7"/>
          <p:cNvPicPr>
            <a:picLocks noChangeAspect="1" noChangeArrowheads="1"/>
          </p:cNvPicPr>
          <p:nvPr/>
        </p:nvPicPr>
        <p:blipFill>
          <a:blip r:embed="rId4">
            <a:lum bright="-8000" contrast="17000"/>
          </a:blip>
          <a:srcRect l="11342" r="8624" b="59373"/>
          <a:stretch>
            <a:fillRect/>
          </a:stretch>
        </p:blipFill>
        <p:spPr bwMode="auto">
          <a:xfrm>
            <a:off x="503238" y="1651000"/>
            <a:ext cx="4718050" cy="1828800"/>
          </a:xfrm>
          <a:prstGeom prst="rect">
            <a:avLst/>
          </a:prstGeom>
          <a:noFill/>
          <a:ln w="57150">
            <a:solidFill>
              <a:srgbClr val="423BFF"/>
            </a:solidFill>
            <a:miter lim="800000"/>
            <a:headEnd/>
            <a:tailEnd/>
          </a:ln>
        </p:spPr>
      </p:pic>
      <p:pic>
        <p:nvPicPr>
          <p:cNvPr id="16" name="Picture 6" descr="HW7"/>
          <p:cNvPicPr>
            <a:picLocks noChangeAspect="1" noChangeArrowheads="1"/>
          </p:cNvPicPr>
          <p:nvPr/>
        </p:nvPicPr>
        <p:blipFill>
          <a:blip r:embed="rId4">
            <a:lum bright="-8000" contrast="20000"/>
          </a:blip>
          <a:srcRect l="12350" t="46240" r="39513" b="13164"/>
          <a:stretch>
            <a:fillRect/>
          </a:stretch>
        </p:blipFill>
        <p:spPr bwMode="auto">
          <a:xfrm>
            <a:off x="5410200" y="1652587"/>
            <a:ext cx="2840037" cy="1828800"/>
          </a:xfrm>
          <a:prstGeom prst="rect">
            <a:avLst/>
          </a:prstGeom>
          <a:noFill/>
          <a:ln w="57150">
            <a:solidFill>
              <a:srgbClr val="423BFF"/>
            </a:solidFill>
            <a:miter lim="800000"/>
            <a:headEnd/>
            <a:tailEnd/>
          </a:ln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305800" y="1600200"/>
            <a:ext cx="368300" cy="190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prstTxWarp prst="textNoShape">
              <a:avLst/>
            </a:prstTxWarp>
            <a:spAutoFit/>
          </a:bodyPr>
          <a:lstStyle/>
          <a:p>
            <a:r>
              <a:rPr lang="en-US" sz="1200" i="1" dirty="0" err="1"/>
              <a:t>Haltiner</a:t>
            </a:r>
            <a:r>
              <a:rPr lang="en-US" sz="1200" i="1" dirty="0"/>
              <a:t> and Williams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DFBB86-2456-1943-A1D0-2DD1EC29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</p:spTree>
    <p:extLst>
      <p:ext uri="{BB962C8B-B14F-4D97-AF65-F5344CB8AC3E}">
        <p14:creationId xmlns:p14="http://schemas.microsoft.com/office/powerpoint/2010/main" val="193313750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51460" y="1805940"/>
            <a:ext cx="8686800" cy="454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11" charset="0"/>
              </a:rPr>
              <a:t>Staggered grids: C-grid for all variables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1524000"/>
            <a:ext cx="883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E7B04"/>
                </a:solidFill>
                <a:latin typeface="Arial"/>
                <a:cs typeface="Arial"/>
              </a:rPr>
              <a:t>When coding a solver for multiple variables, you must consider the grid indexing centered on each variable.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238492" y="1814762"/>
            <a:ext cx="4874528" cy="4477542"/>
            <a:chOff x="238492" y="1814762"/>
            <a:chExt cx="4874528" cy="4477542"/>
          </a:xfrm>
        </p:grpSpPr>
        <p:sp>
          <p:nvSpPr>
            <p:cNvPr id="7" name="Rectangle 6"/>
            <p:cNvSpPr/>
            <p:nvPr/>
          </p:nvSpPr>
          <p:spPr>
            <a:xfrm rot="5400000">
              <a:off x="-1584857" y="3638111"/>
              <a:ext cx="386214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Adapted from: https://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palm.muk.uni-hannover.de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/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trac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/wiki/doc/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tec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/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discret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37" y="1948068"/>
              <a:ext cx="4358333" cy="37640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28588" y="3307079"/>
              <a:ext cx="72006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423BFF"/>
                  </a:solidFill>
                  <a:latin typeface="+mn-lt"/>
                </a:rPr>
                <a:t>u(</a:t>
              </a:r>
              <a:r>
                <a:rPr lang="en-US" sz="1400" dirty="0" err="1">
                  <a:solidFill>
                    <a:srgbClr val="423BFF"/>
                  </a:solidFill>
                  <a:latin typeface="+mn-lt"/>
                </a:rPr>
                <a:t>i,j,k</a:t>
              </a:r>
              <a:r>
                <a:rPr lang="en-US" sz="1400" dirty="0">
                  <a:solidFill>
                    <a:srgbClr val="423BFF"/>
                  </a:solidFill>
                  <a:latin typeface="+mn-lt"/>
                </a:rPr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63948" y="3285214"/>
              <a:ext cx="91242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423BFF"/>
                  </a:solidFill>
                  <a:latin typeface="+mn-lt"/>
                </a:rPr>
                <a:t>u(i+1,j,k)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03166" y="2690191"/>
              <a:ext cx="89960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+mn-lt"/>
                </a:rPr>
                <a:t>v(i,j+1,k)</a:t>
              </a:r>
              <a:endParaRPr lang="en-US" sz="1400" dirty="0"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78773" y="4480558"/>
              <a:ext cx="7072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v(</a:t>
              </a:r>
              <a:r>
                <a:rPr lang="en-US" sz="1400" dirty="0" err="1">
                  <a:latin typeface="+mn-lt"/>
                </a:rPr>
                <a:t>i,j,k</a:t>
              </a:r>
              <a:r>
                <a:rPr lang="en-US" sz="1400" dirty="0">
                  <a:latin typeface="+mn-lt"/>
                </a:rPr>
                <a:t>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68495" y="5102084"/>
              <a:ext cx="7505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18C908"/>
                  </a:solidFill>
                  <a:latin typeface="+mn-lt"/>
                </a:rPr>
                <a:t>w(</a:t>
              </a:r>
              <a:r>
                <a:rPr lang="en-US" sz="1400" dirty="0" err="1">
                  <a:solidFill>
                    <a:srgbClr val="18C908"/>
                  </a:solidFill>
                  <a:latin typeface="+mn-lt"/>
                </a:rPr>
                <a:t>i,j,k</a:t>
              </a:r>
              <a:r>
                <a:rPr lang="en-US" sz="1400" dirty="0">
                  <a:solidFill>
                    <a:srgbClr val="18C908"/>
                  </a:solidFill>
                  <a:latin typeface="+mn-lt"/>
                </a:rPr>
                <a:t>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38016" y="2073962"/>
              <a:ext cx="9428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8C908"/>
                  </a:solidFill>
                  <a:latin typeface="+mn-lt"/>
                </a:rPr>
                <a:t>w(i,j,k+1)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40937" y="3777860"/>
              <a:ext cx="7280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T(</a:t>
              </a:r>
              <a:r>
                <a:rPr lang="en-US" sz="1400" dirty="0" err="1">
                  <a:solidFill>
                    <a:srgbClr val="FF0000"/>
                  </a:solidFill>
                  <a:latin typeface="+mn-lt"/>
                </a:rPr>
                <a:t>i,j,k</a:t>
              </a:r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)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70" y="5387340"/>
              <a:ext cx="350520" cy="3505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19101" y="5692140"/>
              <a:ext cx="469391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+mn-lt"/>
                </a:rPr>
                <a:t>"scalar quantities are defined at the center of each grid volume, whereas velocity components are shifted by half a grid width in their respective direction so that they are defined at the edges of the grid volumes"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448300" y="1842380"/>
            <a:ext cx="3524798" cy="4496535"/>
            <a:chOff x="5448300" y="1842380"/>
            <a:chExt cx="3524798" cy="449653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16" b="11781"/>
            <a:stretch/>
          </p:blipFill>
          <p:spPr>
            <a:xfrm>
              <a:off x="5585459" y="1843411"/>
              <a:ext cx="2377441" cy="227940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8" t="26" b="11462"/>
            <a:stretch/>
          </p:blipFill>
          <p:spPr>
            <a:xfrm>
              <a:off x="5448300" y="4053840"/>
              <a:ext cx="2418444" cy="228507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7897838" y="4573759"/>
              <a:ext cx="975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rgbClr val="0070C0"/>
                  </a:solidFill>
                  <a:latin typeface="+mn-lt"/>
                </a:rPr>
                <a:t>Vertical</a:t>
              </a:r>
            </a:p>
            <a:p>
              <a:r>
                <a:rPr lang="en-US" sz="1200" i="1" dirty="0">
                  <a:solidFill>
                    <a:srgbClr val="0070C0"/>
                  </a:solidFill>
                  <a:latin typeface="+mn-lt"/>
                </a:rPr>
                <a:t>(x-z) view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871917" y="4699880"/>
              <a:ext cx="29527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T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6835140" y="49225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19617" y="4722740"/>
              <a:ext cx="2872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423BFF"/>
                  </a:solidFill>
                  <a:latin typeface="+mn-lt"/>
                </a:rPr>
                <a:t>u</a:t>
              </a:r>
              <a:endParaRPr lang="en-US" sz="1400" dirty="0">
                <a:solidFill>
                  <a:srgbClr val="423BFF"/>
                </a:solidFill>
                <a:latin typeface="+mn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30897" y="4722740"/>
              <a:ext cx="2872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423BFF"/>
                  </a:solidFill>
                  <a:latin typeface="+mn-lt"/>
                </a:rPr>
                <a:t>u</a:t>
              </a:r>
              <a:endParaRPr lang="en-US" sz="1400" dirty="0">
                <a:solidFill>
                  <a:srgbClr val="423BFF"/>
                </a:solidFill>
                <a:latin typeface="+mn-lt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346137" y="1842380"/>
              <a:ext cx="2515923" cy="3706297"/>
              <a:chOff x="6346137" y="1842380"/>
              <a:chExt cx="2515923" cy="3706297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886701" y="2476500"/>
                <a:ext cx="9753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rgbClr val="0070C0"/>
                    </a:solidFill>
                    <a:latin typeface="+mn-lt"/>
                  </a:rPr>
                  <a:t>Horizontal</a:t>
                </a:r>
              </a:p>
              <a:p>
                <a:r>
                  <a:rPr lang="en-US" sz="1200" i="1" dirty="0">
                    <a:solidFill>
                      <a:srgbClr val="0070C0"/>
                    </a:solidFill>
                    <a:latin typeface="+mn-lt"/>
                  </a:rPr>
                  <a:t>view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879537" y="2482460"/>
                <a:ext cx="29527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n-lt"/>
                  </a:rPr>
                  <a:t>T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42760" y="27051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534857" y="2535800"/>
                <a:ext cx="28725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423BFF"/>
                    </a:solidFill>
                    <a:latin typeface="+mn-lt"/>
                  </a:rPr>
                  <a:t>u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346137" y="2535800"/>
                <a:ext cx="28725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423BFF"/>
                    </a:solidFill>
                    <a:latin typeface="+mn-lt"/>
                  </a:rPr>
                  <a:t>u</a:t>
                </a:r>
                <a:endParaRPr lang="en-US" sz="1400" dirty="0">
                  <a:solidFill>
                    <a:srgbClr val="423BFF"/>
                  </a:solidFill>
                  <a:latin typeface="+mn-lt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534857" y="1850000"/>
                <a:ext cx="27122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423BFF"/>
                    </a:solidFill>
                    <a:latin typeface="+mn-lt"/>
                  </a:rPr>
                  <a:t>  </a:t>
                </a:r>
                <a:endParaRPr lang="en-US" sz="1400" dirty="0">
                  <a:solidFill>
                    <a:srgbClr val="423BFF"/>
                  </a:solidFill>
                  <a:latin typeface="+mn-l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68997" y="1842380"/>
                <a:ext cx="27122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423BFF"/>
                    </a:solidFill>
                    <a:latin typeface="+mn-lt"/>
                  </a:rPr>
                  <a:t>  </a:t>
                </a:r>
                <a:endParaRPr lang="en-US" sz="1400" dirty="0">
                  <a:solidFill>
                    <a:srgbClr val="423BFF"/>
                  </a:solidFill>
                  <a:latin typeface="+mn-lt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353757" y="3031100"/>
                <a:ext cx="27122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423BFF"/>
                    </a:solidFill>
                    <a:latin typeface="+mn-lt"/>
                  </a:rPr>
                  <a:t>  </a:t>
                </a:r>
                <a:endParaRPr lang="en-US" sz="1400" dirty="0">
                  <a:solidFill>
                    <a:srgbClr val="423BFF"/>
                  </a:solidFill>
                  <a:latin typeface="+mn-lt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527237" y="3031100"/>
                <a:ext cx="27122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423BFF"/>
                    </a:solidFill>
                    <a:latin typeface="+mn-lt"/>
                  </a:rPr>
                  <a:t>  </a:t>
                </a:r>
                <a:endParaRPr lang="en-US" sz="1400" dirty="0">
                  <a:solidFill>
                    <a:srgbClr val="423BFF"/>
                  </a:solidFill>
                  <a:latin typeface="+mn-lt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9057" y="4059800"/>
                <a:ext cx="3177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18C908"/>
                    </a:solidFill>
                    <a:latin typeface="+mn-lt"/>
                  </a:rPr>
                  <a:t>w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826197" y="5240900"/>
                <a:ext cx="3177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18C908"/>
                    </a:solidFill>
                    <a:latin typeface="+mn-lt"/>
                  </a:rPr>
                  <a:t>w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527237" y="4067420"/>
              <a:ext cx="2712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423BFF"/>
                  </a:solidFill>
                  <a:latin typeface="+mn-lt"/>
                </a:rPr>
                <a:t>  </a:t>
              </a:r>
              <a:endParaRPr lang="en-US" sz="1400" dirty="0">
                <a:solidFill>
                  <a:srgbClr val="423BFF"/>
                </a:solidFill>
                <a:latin typeface="+mn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53757" y="4059800"/>
              <a:ext cx="2712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423BFF"/>
                  </a:solidFill>
                  <a:latin typeface="+mn-lt"/>
                </a:rPr>
                <a:t>  </a:t>
              </a:r>
              <a:endParaRPr lang="en-US" sz="1400" dirty="0">
                <a:solidFill>
                  <a:srgbClr val="423BFF"/>
                </a:solidFill>
                <a:latin typeface="+mn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46137" y="5248520"/>
              <a:ext cx="2712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423BFF"/>
                  </a:solidFill>
                  <a:latin typeface="+mn-lt"/>
                </a:rPr>
                <a:t>  </a:t>
              </a:r>
              <a:endParaRPr lang="en-US" sz="1400" dirty="0">
                <a:solidFill>
                  <a:srgbClr val="423BFF"/>
                </a:solidFill>
                <a:latin typeface="+mn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19617" y="5248520"/>
              <a:ext cx="2712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423BFF"/>
                  </a:solidFill>
                  <a:latin typeface="+mn-lt"/>
                </a:rPr>
                <a:t>  </a:t>
              </a:r>
              <a:endParaRPr lang="en-US" sz="1400" dirty="0">
                <a:solidFill>
                  <a:srgbClr val="423BFF"/>
                </a:solidFill>
                <a:latin typeface="+mn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6934305" y="4278193"/>
              <a:ext cx="386214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Adapted from: http://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pycomodo.forge.imag.fr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/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norm.html#dimensions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8530" y="5777230"/>
              <a:ext cx="387350" cy="387350"/>
            </a:xfrm>
            <a:prstGeom prst="rect">
              <a:avLst/>
            </a:prstGeom>
          </p:spPr>
        </p:pic>
      </p:grpSp>
      <p:sp>
        <p:nvSpPr>
          <p:cNvPr id="50" name="Footer Placeholder 2">
            <a:extLst>
              <a:ext uri="{FF2B5EF4-FFF2-40B4-BE49-F238E27FC236}">
                <a16:creationId xmlns:a16="http://schemas.microsoft.com/office/drawing/2014/main" id="{0C25270A-857C-CB47-AEEE-5EDAE95E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Credit: ATMS 502 / CSE 566 (UIUC)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FCA04-B8DF-8C4E-9255-44B4B835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</p:spTree>
    <p:extLst>
      <p:ext uri="{BB962C8B-B14F-4D97-AF65-F5344CB8AC3E}">
        <p14:creationId xmlns:p14="http://schemas.microsoft.com/office/powerpoint/2010/main" val="86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ea typeface="ＭＳ Ｐゴシック" pitchFamily="-108" charset="-128"/>
                <a:cs typeface="ＭＳ Ｐゴシック" pitchFamily="-108" charset="-128"/>
              </a:rPr>
              <a:t>Numerical methods:</a:t>
            </a:r>
            <a:br>
              <a:rPr lang="en-US" dirty="0">
                <a:solidFill>
                  <a:srgbClr val="000000"/>
                </a:solidFill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Staggered grids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B46F2-3B96-0D4B-A2BF-2262FB3540B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743200"/>
            <a:ext cx="8531352" cy="1673225"/>
          </a:xfrm>
        </p:spPr>
        <p:txBody>
          <a:bodyPr/>
          <a:lstStyle/>
          <a:p>
            <a:pPr algn="l"/>
            <a:r>
              <a:rPr lang="en-US" dirty="0"/>
              <a:t>            Key advantage: </a:t>
            </a:r>
            <a:r>
              <a:rPr lang="en-US" i="1" dirty="0"/>
              <a:t>improved phase behavior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44338-94F1-2248-A184-032DC5AD5408}"/>
              </a:ext>
            </a:extLst>
          </p:cNvPr>
          <p:cNvSpPr txBox="1"/>
          <p:nvPr/>
        </p:nvSpPr>
        <p:spPr>
          <a:xfrm>
            <a:off x="6187266" y="4859521"/>
            <a:ext cx="251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latin typeface="Arial"/>
                <a:cs typeface="Arial"/>
              </a:rPr>
              <a:t>Ferziger</a:t>
            </a:r>
            <a:r>
              <a:rPr lang="en-US" sz="800" dirty="0">
                <a:latin typeface="Arial"/>
                <a:cs typeface="Arial"/>
              </a:rPr>
              <a:t> and </a:t>
            </a:r>
            <a:r>
              <a:rPr lang="en-US" sz="800" dirty="0" err="1">
                <a:latin typeface="Arial"/>
                <a:cs typeface="Arial"/>
              </a:rPr>
              <a:t>Peric</a:t>
            </a:r>
            <a:r>
              <a:rPr lang="en-US" sz="800" dirty="0">
                <a:latin typeface="Arial"/>
                <a:cs typeface="Arial"/>
              </a:rPr>
              <a:t> (2002), </a:t>
            </a:r>
            <a:br>
              <a:rPr lang="en-US" sz="800" dirty="0">
                <a:latin typeface="Arial"/>
                <a:cs typeface="Arial"/>
              </a:rPr>
            </a:br>
            <a:r>
              <a:rPr lang="en-US" sz="800" dirty="0">
                <a:latin typeface="Arial"/>
                <a:cs typeface="Arial"/>
              </a:rPr>
              <a:t>Chapter 8, </a:t>
            </a:r>
            <a:r>
              <a:rPr lang="en-US" sz="800" i="1" dirty="0">
                <a:latin typeface="Arial"/>
                <a:cs typeface="Arial"/>
              </a:rPr>
              <a:t>Complex Geometries</a:t>
            </a:r>
            <a:endParaRPr lang="en-US" sz="800" dirty="0">
              <a:latin typeface="Arial"/>
              <a:cs typeface="Arial"/>
            </a:endParaRPr>
          </a:p>
        </p:txBody>
      </p:sp>
      <p:pic>
        <p:nvPicPr>
          <p:cNvPr id="8" name="Content Placeholder 4" descr="FerzigerFig8.5.jpg">
            <a:extLst>
              <a:ext uri="{FF2B5EF4-FFF2-40B4-BE49-F238E27FC236}">
                <a16:creationId xmlns:a16="http://schemas.microsoft.com/office/drawing/2014/main" id="{083B89E8-7E97-7142-BA3E-BF8C72520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-2"/>
          <a:stretch/>
        </p:blipFill>
        <p:spPr>
          <a:xfrm>
            <a:off x="381000" y="3264309"/>
            <a:ext cx="5718175" cy="2661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748713-BFAB-0548-9EED-84B7275345FA}"/>
              </a:ext>
            </a:extLst>
          </p:cNvPr>
          <p:cNvSpPr txBox="1"/>
          <p:nvPr/>
        </p:nvSpPr>
        <p:spPr>
          <a:xfrm>
            <a:off x="6357481" y="3821352"/>
            <a:ext cx="2475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Example: A </a:t>
            </a:r>
            <a:r>
              <a:rPr lang="en-US" i="1" dirty="0">
                <a:latin typeface="+mn-lt"/>
              </a:rPr>
              <a:t>non-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orthogonal grid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1533F9C-E61E-E84D-A363-7DBE3ABA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Credit: ATMS 502 / CSE 566 (UIUC)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1A78B-9722-A245-9D74-4AA2E358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</p:spTree>
    <p:extLst>
      <p:ext uri="{BB962C8B-B14F-4D97-AF65-F5344CB8AC3E}">
        <p14:creationId xmlns:p14="http://schemas.microsoft.com/office/powerpoint/2010/main" val="30274020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11" charset="0"/>
              </a:rPr>
              <a:t>Staggered grids: shallow-water </a:t>
            </a:r>
            <a:r>
              <a:rPr lang="en-US" dirty="0" err="1">
                <a:latin typeface="Arial" pitchFamily="-111" charset="0"/>
              </a:rPr>
              <a:t>eqs</a:t>
            </a:r>
            <a:endParaRPr lang="en-US" dirty="0">
              <a:latin typeface="Arial" pitchFamily="-111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0D27-513F-FB42-92C7-8E87E11C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04C709-470D-6544-949C-3A1CC91220FD}"/>
                  </a:ext>
                </a:extLst>
              </p:cNvPr>
              <p:cNvSpPr txBox="1"/>
              <p:nvPr/>
            </p:nvSpPr>
            <p:spPr>
              <a:xfrm>
                <a:off x="251460" y="1470255"/>
                <a:ext cx="2849880" cy="154016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04C709-470D-6544-949C-3A1CC912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" y="1470255"/>
                <a:ext cx="2849880" cy="1540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4784BA-AC7A-FC4F-A50C-6E1855E5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37CBCD-3C8D-B441-BEED-5CA793B62876}"/>
              </a:ext>
            </a:extLst>
          </p:cNvPr>
          <p:cNvGrpSpPr/>
          <p:nvPr/>
        </p:nvGrpSpPr>
        <p:grpSpPr>
          <a:xfrm>
            <a:off x="3505200" y="1411412"/>
            <a:ext cx="5330952" cy="2457864"/>
            <a:chOff x="3189032" y="1676400"/>
            <a:chExt cx="5600700" cy="2743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288842-0E22-8841-B672-AD2837C8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9032" y="1676400"/>
              <a:ext cx="5600700" cy="2743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82D8D-10F0-F248-A6AD-4DCFAD525FDA}"/>
                </a:ext>
              </a:extLst>
            </p:cNvPr>
            <p:cNvSpPr txBox="1"/>
            <p:nvPr/>
          </p:nvSpPr>
          <p:spPr>
            <a:xfrm>
              <a:off x="3429000" y="2230212"/>
              <a:ext cx="11881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423BFF"/>
                  </a:solidFill>
                  <a:latin typeface="+mn-lt"/>
                </a:rPr>
                <a:t>Unstaggered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BFB3A-5B8A-A245-B824-81D433B1BC5A}"/>
                </a:ext>
              </a:extLst>
            </p:cNvPr>
            <p:cNvSpPr txBox="1"/>
            <p:nvPr/>
          </p:nvSpPr>
          <p:spPr>
            <a:xfrm>
              <a:off x="3428753" y="3072948"/>
              <a:ext cx="97013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Staggered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4FAE7-30E6-584B-B3CB-20C513EBD10F}"/>
                  </a:ext>
                </a:extLst>
              </p:cNvPr>
              <p:cNvSpPr txBox="1"/>
              <p:nvPr/>
            </p:nvSpPr>
            <p:spPr>
              <a:xfrm>
                <a:off x="251461" y="3994698"/>
                <a:ext cx="2849880" cy="112627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4FAE7-30E6-584B-B3CB-20C513EBD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1" y="3994698"/>
                <a:ext cx="2849880" cy="1126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83ABCBC1-3053-9744-B7D1-297E2E727F96}"/>
              </a:ext>
            </a:extLst>
          </p:cNvPr>
          <p:cNvSpPr/>
          <p:nvPr/>
        </p:nvSpPr>
        <p:spPr>
          <a:xfrm>
            <a:off x="1562100" y="3032191"/>
            <a:ext cx="266700" cy="8933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EEB245-555E-A14B-B83F-57C016BB6CDD}"/>
                  </a:ext>
                </a:extLst>
              </p:cNvPr>
              <p:cNvSpPr/>
              <p:nvPr/>
            </p:nvSpPr>
            <p:spPr>
              <a:xfrm>
                <a:off x="4842639" y="4479757"/>
                <a:ext cx="3325334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f>
                        <m:fPr>
                          <m:ctrlPr>
                            <a:rPr lang="en-US" sz="2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EEB245-555E-A14B-B83F-57C016BB6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39" y="4479757"/>
                <a:ext cx="3325334" cy="735138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7C199F5-088C-4D40-9CAC-DBDA13A4DC9E}"/>
              </a:ext>
            </a:extLst>
          </p:cNvPr>
          <p:cNvSpPr txBox="1"/>
          <p:nvPr/>
        </p:nvSpPr>
        <p:spPr>
          <a:xfrm>
            <a:off x="3352800" y="4044481"/>
            <a:ext cx="704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+mj-lt"/>
              </a:rPr>
              <a:t>Discrete-dispersion relation: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EAB541C-612C-9C4E-BB20-FA2016E5183E}"/>
                  </a:ext>
                </a:extLst>
              </p:cNvPr>
              <p:cNvSpPr/>
              <p:nvPr/>
            </p:nvSpPr>
            <p:spPr>
              <a:xfrm>
                <a:off x="2120199" y="5330712"/>
                <a:ext cx="2064986" cy="766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2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EAB541C-612C-9C4E-BB20-FA2016E51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199" y="5330712"/>
                <a:ext cx="2064986" cy="766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2C964C1-1C44-C44B-988B-37043EE1B55C}"/>
              </a:ext>
            </a:extLst>
          </p:cNvPr>
          <p:cNvSpPr txBox="1"/>
          <p:nvPr/>
        </p:nvSpPr>
        <p:spPr>
          <a:xfrm>
            <a:off x="301752" y="5486400"/>
            <a:ext cx="880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7B04"/>
                </a:solidFill>
                <a:latin typeface="+mj-lt"/>
              </a:rPr>
              <a:t>Stability criterion:                       , more strict than unstaggered grid scheme.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DAB52EB4-E3AF-184A-8BB2-5EF05DED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952761"/>
            <a:ext cx="12725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latin typeface="Arial" pitchFamily="-111" charset="0"/>
              </a:rPr>
              <a:t>Durran’s</a:t>
            </a:r>
            <a:r>
              <a:rPr lang="en-US" sz="1200" dirty="0">
                <a:latin typeface="Arial" pitchFamily="-111" charset="0"/>
              </a:rPr>
              <a:t> book</a:t>
            </a:r>
          </a:p>
        </p:txBody>
      </p:sp>
    </p:spTree>
    <p:extLst>
      <p:ext uri="{BB962C8B-B14F-4D97-AF65-F5344CB8AC3E}">
        <p14:creationId xmlns:p14="http://schemas.microsoft.com/office/powerpoint/2010/main" val="41870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1BB7AB-DB90-BD4B-A42D-4B15997E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533400"/>
            <a:ext cx="6324600" cy="410244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D33BC-764C-C747-9079-4AEB9F10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9/24/20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66BC8-8D7A-9C41-9A5D-0430083B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DCC9D2E8-54AF-DE46-9D8E-8105E1EDE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802" y="2702320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latin typeface="Arial" pitchFamily="-111" charset="0"/>
              </a:rPr>
              <a:t>Durran’s</a:t>
            </a:r>
            <a:r>
              <a:rPr lang="en-US" sz="1200" dirty="0">
                <a:latin typeface="Arial" pitchFamily="-111" charset="0"/>
              </a:rPr>
              <a:t> 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09CA1-4BC7-FB42-9B09-C9D34903A8FF}"/>
              </a:ext>
            </a:extLst>
          </p:cNvPr>
          <p:cNvSpPr txBox="1"/>
          <p:nvPr/>
        </p:nvSpPr>
        <p:spPr>
          <a:xfrm>
            <a:off x="1143000" y="138029"/>
            <a:ext cx="6781800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600" b="0" dirty="0">
                <a:solidFill>
                  <a:srgbClr val="C00000"/>
                </a:solidFill>
                <a:ea typeface="Cambria Math" panose="02040503050406030204" pitchFamily="18" charset="0"/>
              </a:rPr>
              <a:t>Superior Property of Staggered Grid 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EE2B7F1-E840-7F43-A383-45FAF3C7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9EF2EB-D629-C04F-9FEB-BE9691155038}"/>
                  </a:ext>
                </a:extLst>
              </p:cNvPr>
              <p:cNvSpPr txBox="1"/>
              <p:nvPr/>
            </p:nvSpPr>
            <p:spPr>
              <a:xfrm>
                <a:off x="1699260" y="4716464"/>
                <a:ext cx="2415540" cy="149528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9EF2EB-D629-C04F-9FEB-BE969115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60" y="4716464"/>
                <a:ext cx="2415540" cy="149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">
            <a:extLst>
              <a:ext uri="{FF2B5EF4-FFF2-40B4-BE49-F238E27FC236}">
                <a16:creationId xmlns:a16="http://schemas.microsoft.com/office/drawing/2014/main" id="{8FD408E9-F7F3-8942-9046-F015B2F0CE80}"/>
              </a:ext>
            </a:extLst>
          </p:cNvPr>
          <p:cNvSpPr txBox="1">
            <a:spLocks noChangeArrowheads="1"/>
          </p:cNvSpPr>
          <p:nvPr/>
        </p:nvSpPr>
        <p:spPr>
          <a:xfrm>
            <a:off x="4686300" y="4833765"/>
            <a:ext cx="3954370" cy="121253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/>
              <a:t>Staggered grid: </a:t>
            </a:r>
            <a:r>
              <a:rPr lang="en-US" sz="2400" dirty="0">
                <a:solidFill>
                  <a:srgbClr val="0E7B04"/>
                </a:solidFill>
              </a:rPr>
              <a:t>smaller differences in phases </a:t>
            </a:r>
            <a:r>
              <a:rPr lang="en-US" sz="2400" dirty="0"/>
              <a:t>&amp;</a:t>
            </a:r>
            <a:r>
              <a:rPr lang="en-US" sz="2400" dirty="0">
                <a:solidFill>
                  <a:srgbClr val="0E7B04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less dispersive</a:t>
            </a:r>
            <a:r>
              <a:rPr lang="en-US" sz="2400" dirty="0">
                <a:solidFill>
                  <a:srgbClr val="0E7B04"/>
                </a:solidFill>
              </a:rPr>
              <a:t>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55943C0-BD2C-A840-B679-2771F7BC7EB6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4956924"/>
            <a:ext cx="4800600" cy="9525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Phase 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speeds:</a:t>
            </a:r>
          </a:p>
        </p:txBody>
      </p:sp>
    </p:spTree>
    <p:extLst>
      <p:ext uri="{BB962C8B-B14F-4D97-AF65-F5344CB8AC3E}">
        <p14:creationId xmlns:p14="http://schemas.microsoft.com/office/powerpoint/2010/main" val="878674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A6E8B-F3FE-B14D-9A59-9874BA85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3CB-2EBE-7A4E-AE59-7D5AC5E9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A0261-7BFC-9C45-826D-ABC8466C3B4D}"/>
              </a:ext>
            </a:extLst>
          </p:cNvPr>
          <p:cNvSpPr txBox="1"/>
          <p:nvPr/>
        </p:nvSpPr>
        <p:spPr>
          <a:xfrm>
            <a:off x="1371600" y="138029"/>
            <a:ext cx="6781800" cy="7386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a typeface="Cambria Math" panose="02040503050406030204" pitchFamily="18" charset="0"/>
              </a:rPr>
              <a:t>Programming &amp; Comparison of Staggered and Unstaggered Schemes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Online Media 6" descr="ShallowWater_PDE_Stagger_courant0.25.mp4">
            <a:hlinkClick r:id="" action="ppaction://media"/>
            <a:extLst>
              <a:ext uri="{FF2B5EF4-FFF2-40B4-BE49-F238E27FC236}">
                <a16:creationId xmlns:a16="http://schemas.microsoft.com/office/drawing/2014/main" id="{BE1DD16F-2913-BA40-A8CF-8BA8B4691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000" r="8333"/>
          <a:stretch/>
        </p:blipFill>
        <p:spPr>
          <a:xfrm>
            <a:off x="965860" y="914400"/>
            <a:ext cx="7644740" cy="2530369"/>
          </a:xfrm>
          <a:prstGeom prst="rect">
            <a:avLst/>
          </a:prstGeom>
        </p:spPr>
      </p:pic>
      <p:pic>
        <p:nvPicPr>
          <p:cNvPr id="10" name="Online Media 9" descr="ShallowWater_PDE_Stagger_courant0.55.mp4">
            <a:hlinkClick r:id="" action="ppaction://media"/>
            <a:extLst>
              <a:ext uri="{FF2B5EF4-FFF2-40B4-BE49-F238E27FC236}">
                <a16:creationId xmlns:a16="http://schemas.microsoft.com/office/drawing/2014/main" id="{7575E29A-9FA7-764A-8AB5-1306B0FC9D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0000" r="8063"/>
          <a:stretch/>
        </p:blipFill>
        <p:spPr>
          <a:xfrm>
            <a:off x="940534" y="3718031"/>
            <a:ext cx="7670066" cy="2530369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E2C5D743-16F0-6243-A601-10E0AADD9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2" y="2117284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423BFF"/>
                </a:solidFill>
                <a:latin typeface="Arial" pitchFamily="-111" charset="0"/>
              </a:rPr>
              <a:t>U=0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E1BD814-CDB6-9340-9136-E6702BB72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2" y="4688909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423BFF"/>
                </a:solidFill>
                <a:latin typeface="Arial" pitchFamily="-111" charset="0"/>
              </a:rPr>
              <a:t>U=0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08341FED-D3DC-6745-A14F-1202D42798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81000" y="3423723"/>
                <a:ext cx="186943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200" b="1" dirty="0">
                  <a:solidFill>
                    <a:srgbClr val="FF0000"/>
                  </a:solidFill>
                  <a:latin typeface="Arial" pitchFamily="-111" charset="0"/>
                </a:endParaRPr>
              </a:p>
            </p:txBody>
          </p:sp>
        </mc:Choice>
        <mc:Fallback xmlns="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08341FED-D3DC-6745-A14F-1202D4279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81000" y="3423723"/>
                <a:ext cx="186943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077BAF1-DFED-3040-A5F4-89CEE433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9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A6E8B-F3FE-B14D-9A59-9874BA85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3CB-2EBE-7A4E-AE59-7D5AC5E9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A0261-7BFC-9C45-826D-ABC8466C3B4D}"/>
              </a:ext>
            </a:extLst>
          </p:cNvPr>
          <p:cNvSpPr txBox="1"/>
          <p:nvPr/>
        </p:nvSpPr>
        <p:spPr>
          <a:xfrm>
            <a:off x="1524000" y="138029"/>
            <a:ext cx="6781800" cy="7386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a typeface="Cambria Math" panose="02040503050406030204" pitchFamily="18" charset="0"/>
              </a:rPr>
              <a:t>Programming &amp; Comparison of Staggered and Unstaggered Schemes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Online Media 4" descr="ShallowWater_PDE_Stagger_courant0.55_zoom.mp4">
            <a:hlinkClick r:id="" action="ppaction://media"/>
            <a:extLst>
              <a:ext uri="{FF2B5EF4-FFF2-40B4-BE49-F238E27FC236}">
                <a16:creationId xmlns:a16="http://schemas.microsoft.com/office/drawing/2014/main" id="{54F9C68D-A843-524C-B048-D87AFDE9F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000" r="8063"/>
          <a:stretch/>
        </p:blipFill>
        <p:spPr>
          <a:xfrm>
            <a:off x="990600" y="1051031"/>
            <a:ext cx="7670065" cy="2530369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639C677-9D67-CA4B-AD1D-3A19D2B6B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2" y="2011217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423BFF"/>
                </a:solidFill>
                <a:latin typeface="Arial" pitchFamily="-111" charset="0"/>
              </a:rPr>
              <a:t>U=0</a:t>
            </a:r>
          </a:p>
        </p:txBody>
      </p:sp>
      <p:pic>
        <p:nvPicPr>
          <p:cNvPr id="8" name="Online Media 7" descr="ShallowWater_PDE_Stagger_courant0.25nonzeroU.mp4">
            <a:hlinkClick r:id="" action="ppaction://media"/>
            <a:extLst>
              <a:ext uri="{FF2B5EF4-FFF2-40B4-BE49-F238E27FC236}">
                <a16:creationId xmlns:a16="http://schemas.microsoft.com/office/drawing/2014/main" id="{3E062A24-5A63-1440-9793-C437D39D5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0000" t="-1781" r="7999" b="1781"/>
          <a:stretch/>
        </p:blipFill>
        <p:spPr>
          <a:xfrm>
            <a:off x="990600" y="3776663"/>
            <a:ext cx="7670065" cy="2471737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51FD8DC8-CEE2-1446-8C62-9B9B2708C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867" y="4712819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423BFF"/>
                </a:solidFill>
                <a:latin typeface="Arial" pitchFamily="-111" charset="0"/>
              </a:rPr>
              <a:t>U=1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DA1BF3EA-750A-824E-87C3-DA48A25B9F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5436" y="1600911"/>
                <a:ext cx="186943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200" b="1" dirty="0">
                  <a:solidFill>
                    <a:srgbClr val="FF0000"/>
                  </a:solidFill>
                  <a:latin typeface="Arial" pitchFamily="-111" charset="0"/>
                </a:endParaRPr>
              </a:p>
            </p:txBody>
          </p:sp>
        </mc:Choice>
        <mc:Fallback xmlns="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DA1BF3EA-750A-824E-87C3-DA48A25B9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45436" y="1600911"/>
                <a:ext cx="186943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7C445853-B49D-AE47-A29E-2FDB2B8BC9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5436" y="4379056"/>
                <a:ext cx="186943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200" b="1" dirty="0">
                  <a:solidFill>
                    <a:srgbClr val="FF0000"/>
                  </a:solidFill>
                  <a:latin typeface="Arial" pitchFamily="-111" charset="0"/>
                </a:endParaRP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7C445853-B49D-AE47-A29E-2FDB2B8BC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45436" y="4379056"/>
                <a:ext cx="186943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F8920FA0-FD6A-734D-8B88-F81E3C0A6734}"/>
              </a:ext>
            </a:extLst>
          </p:cNvPr>
          <p:cNvSpPr txBox="1">
            <a:spLocks/>
          </p:cNvSpPr>
          <p:nvPr/>
        </p:nvSpPr>
        <p:spPr>
          <a:xfrm>
            <a:off x="307848" y="6442325"/>
            <a:ext cx="35814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pperplate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pperplate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pperplate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pperplate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opperplate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opperplate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opperplate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opperplate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2866" y="623748"/>
            <a:ext cx="2362200" cy="990600"/>
          </a:xfrm>
        </p:spPr>
        <p:txBody>
          <a:bodyPr/>
          <a:lstStyle/>
          <a:p>
            <a:r>
              <a:rPr lang="en-US" dirty="0"/>
              <a:t>PHYS 8750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115113" y="623748"/>
            <a:ext cx="5867400" cy="5562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/>
              <a:t>Outline</a:t>
            </a:r>
            <a:endParaRPr 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spcBef>
                <a:spcPts val="1224"/>
              </a:spcBef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PDE with two variables</a:t>
            </a:r>
          </a:p>
          <a:p>
            <a:pPr marL="514350" indent="-514350">
              <a:spcBef>
                <a:spcPts val="1224"/>
              </a:spcBef>
              <a:buAutoNum type="arabicPeriod"/>
            </a:pPr>
            <a:r>
              <a:rPr lang="en-US" sz="2600" dirty="0">
                <a:solidFill>
                  <a:srgbClr val="C00000"/>
                </a:solidFill>
              </a:rPr>
              <a:t>Shallow-water equations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Von Neumann Method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	Discrete-dispersion method</a:t>
            </a:r>
          </a:p>
          <a:p>
            <a:pPr marL="514350" indent="-514350">
              <a:spcBef>
                <a:spcPts val="1224"/>
              </a:spcBef>
              <a:buAutoNum type="arabicPeriod" startAt="3"/>
            </a:pPr>
            <a:r>
              <a:rPr lang="en-US" sz="2600" dirty="0">
                <a:solidFill>
                  <a:srgbClr val="C00000"/>
                </a:solidFill>
              </a:rPr>
              <a:t>Staggered grid for multi-variables 	PDEs linked to physics.</a:t>
            </a:r>
          </a:p>
          <a:p>
            <a:pPr marL="514350" indent="-514350">
              <a:spcBef>
                <a:spcPts val="1224"/>
              </a:spcBef>
              <a:buAutoNum type="arabicPeriod" startAt="3"/>
            </a:pPr>
            <a:r>
              <a:rPr lang="en-US" sz="2600" dirty="0">
                <a:solidFill>
                  <a:srgbClr val="C00000"/>
                </a:solidFill>
              </a:rPr>
              <a:t>Staggered grid for shallow-water equations.</a:t>
            </a:r>
          </a:p>
          <a:p>
            <a:pPr marL="514350" indent="-514350">
              <a:spcBef>
                <a:spcPts val="1224"/>
              </a:spcBef>
              <a:buAutoNum type="arabicPeriod" startAt="3"/>
            </a:pPr>
            <a:r>
              <a:rPr lang="en-US" sz="2600" dirty="0">
                <a:solidFill>
                  <a:srgbClr val="C00000"/>
                </a:solidFill>
              </a:rPr>
              <a:t>Examples (Codes)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altLang="zh-CN" sz="2600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pPr marL="0" indent="0">
              <a:spcBef>
                <a:spcPts val="1224"/>
              </a:spcBef>
              <a:buNone/>
            </a:pPr>
            <a:endParaRPr 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</a:rPr>
              <a:t>  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/>
              <a:t>    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96247-693C-E24C-8355-EECA17EBE33F}"/>
              </a:ext>
            </a:extLst>
          </p:cNvPr>
          <p:cNvSpPr txBox="1"/>
          <p:nvPr/>
        </p:nvSpPr>
        <p:spPr>
          <a:xfrm>
            <a:off x="237420" y="1461449"/>
            <a:ext cx="271593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Class #10 (Chapter 3.3) </a:t>
            </a:r>
          </a:p>
          <a:p>
            <a:r>
              <a:rPr lang="en-US" sz="2300" dirty="0">
                <a:solidFill>
                  <a:schemeClr val="bg1"/>
                </a:solidFill>
              </a:rPr>
              <a:t>Space Filtering in TIEGCM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4BCCBD1-C72A-194F-9B3E-0E88B0284006}"/>
              </a:ext>
            </a:extLst>
          </p:cNvPr>
          <p:cNvSpPr txBox="1">
            <a:spLocks/>
          </p:cNvSpPr>
          <p:nvPr/>
        </p:nvSpPr>
        <p:spPr>
          <a:xfrm>
            <a:off x="185688" y="3350127"/>
            <a:ext cx="2819401" cy="32926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85000"/>
              <a:buFont typeface="Wingdings 2"/>
              <a:buNone/>
              <a:defRPr kumimoji="0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Class #11 (Chapter 4.1)</a:t>
            </a:r>
          </a:p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1) PDE with two variables</a:t>
            </a:r>
          </a:p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2) Shallow-water equations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3) Staggered grids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AD8B01A-DD02-FF4A-86C5-E50CBA8C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2FC3-67D4-AA41-BEAE-8EF6190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pperplate" panose="02000504000000020004" pitchFamily="2" charset="77"/>
              </a:rPr>
              <a:t>Shallow-Water Equations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9018B-8A1A-5847-A9A2-1B0C010C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6B980-076B-104A-9680-D847DEB9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AEC23-19D7-BD46-9B19-F35372EAB70A}"/>
                  </a:ext>
                </a:extLst>
              </p:cNvPr>
              <p:cNvSpPr txBox="1"/>
              <p:nvPr/>
            </p:nvSpPr>
            <p:spPr>
              <a:xfrm>
                <a:off x="506907" y="3048000"/>
                <a:ext cx="2898648" cy="165699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AEC23-19D7-BD46-9B19-F35372EAB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07" y="3048000"/>
                <a:ext cx="2898648" cy="1656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8D9AA5B-6FB2-9B4A-827B-4E4C099E5708}"/>
              </a:ext>
            </a:extLst>
          </p:cNvPr>
          <p:cNvSpPr txBox="1"/>
          <p:nvPr/>
        </p:nvSpPr>
        <p:spPr>
          <a:xfrm>
            <a:off x="3610710" y="2646164"/>
            <a:ext cx="53309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pperplate" panose="02000504000000020004" pitchFamily="2" charset="77"/>
              </a:rPr>
              <a:t>Physics: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900" dirty="0">
                <a:latin typeface="+mj-lt"/>
              </a:rPr>
              <a:t>Higher depth would be pulled down by gravity, which leads to horizontal motions.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900" dirty="0">
                <a:latin typeface="+mj-lt"/>
              </a:rPr>
              <a:t>Building up of horizontal motions will lead to changes to water depths.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900" dirty="0">
                <a:latin typeface="+mj-lt"/>
              </a:rPr>
              <a:t>Addition to this: advection of water depth and velocity by the mean flow.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92FDB12-AD69-724F-AF66-46FBA91385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791119" y="1371600"/>
            <a:ext cx="5828881" cy="87558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70A02D-F9A9-C940-8734-B25C92DC608F}"/>
                  </a:ext>
                </a:extLst>
              </p:cNvPr>
              <p:cNvSpPr/>
              <p:nvPr/>
            </p:nvSpPr>
            <p:spPr>
              <a:xfrm>
                <a:off x="3276600" y="4867384"/>
                <a:ext cx="5715000" cy="619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70A02D-F9A9-C940-8734-B25C92DC6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867384"/>
                <a:ext cx="5715000" cy="619016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41BF8C-FECC-794B-9976-4C8C0B107580}"/>
                  </a:ext>
                </a:extLst>
              </p:cNvPr>
              <p:cNvSpPr/>
              <p:nvPr/>
            </p:nvSpPr>
            <p:spPr>
              <a:xfrm>
                <a:off x="3276600" y="5486400"/>
                <a:ext cx="5715000" cy="619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&lt;0,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𝑤𝑖𝑙𝑙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𝑖𝑛𝑐𝑟𝑒𝑎𝑠𝑒</m:t>
                      </m:r>
                    </m:oMath>
                  </m:oMathPara>
                </a14:m>
                <a:endParaRPr lang="en-US" sz="1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41BF8C-FECC-794B-9976-4C8C0B107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486400"/>
                <a:ext cx="5715000" cy="61901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3A58CF7-35FA-6846-B424-8BE9415032AE}"/>
              </a:ext>
            </a:extLst>
          </p:cNvPr>
          <p:cNvSpPr txBox="1"/>
          <p:nvPr/>
        </p:nvSpPr>
        <p:spPr>
          <a:xfrm>
            <a:off x="202338" y="2286000"/>
            <a:ext cx="2898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Shallow-Water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1A012C-4384-5A45-8DBB-801E5059B1FB}"/>
                  </a:ext>
                </a:extLst>
              </p:cNvPr>
              <p:cNvSpPr/>
              <p:nvPr/>
            </p:nvSpPr>
            <p:spPr>
              <a:xfrm>
                <a:off x="-210312" y="4800600"/>
                <a:ext cx="4572000" cy="143116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perturbation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fluid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velocity</m:t>
                      </m:r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):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perturbation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flow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velocity</m:t>
                      </m:r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gravity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1A012C-4384-5A45-8DBB-801E5059B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0312" y="4800600"/>
                <a:ext cx="4572000" cy="1431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6B89649-0D45-AD45-8788-AB84E70A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744F3-0B77-DA48-8FE5-2CCBD308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B23A1-8465-5E48-8E57-D8732327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4DC28-294B-7A41-80EF-F84A5D88E929}"/>
              </a:ext>
            </a:extLst>
          </p:cNvPr>
          <p:cNvSpPr txBox="1"/>
          <p:nvPr/>
        </p:nvSpPr>
        <p:spPr>
          <a:xfrm>
            <a:off x="265793" y="1447800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For k-</a:t>
            </a:r>
            <a:r>
              <a:rPr lang="en-US" sz="2000" dirty="0" err="1">
                <a:solidFill>
                  <a:srgbClr val="7030A0"/>
                </a:solidFill>
              </a:rPr>
              <a:t>th</a:t>
            </a:r>
            <a:r>
              <a:rPr lang="en-US" sz="2000" dirty="0">
                <a:solidFill>
                  <a:srgbClr val="7030A0"/>
                </a:solidFill>
              </a:rPr>
              <a:t> wavenumber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A87437-0523-A44F-B82B-2DCB0A2F00F8}"/>
                  </a:ext>
                </a:extLst>
              </p:cNvPr>
              <p:cNvSpPr txBox="1"/>
              <p:nvPr/>
            </p:nvSpPr>
            <p:spPr>
              <a:xfrm>
                <a:off x="2667000" y="1793289"/>
                <a:ext cx="2125346" cy="6667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A87437-0523-A44F-B82B-2DCB0A2F0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793289"/>
                <a:ext cx="2125346" cy="666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EAF049-30C5-8944-8F32-F05F4D4B0518}"/>
                  </a:ext>
                </a:extLst>
              </p:cNvPr>
              <p:cNvSpPr txBox="1"/>
              <p:nvPr/>
            </p:nvSpPr>
            <p:spPr>
              <a:xfrm>
                <a:off x="2095500" y="2886593"/>
                <a:ext cx="4086453" cy="31919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7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EAF049-30C5-8944-8F32-F05F4D4B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0" y="2886593"/>
                <a:ext cx="4086453" cy="319190"/>
              </a:xfrm>
              <a:prstGeom prst="rect">
                <a:avLst/>
              </a:prstGeom>
              <a:blipFill>
                <a:blip r:embed="rId3"/>
                <a:stretch>
                  <a:fillRect t="-3704" b="-25926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7190DA6A-B1AC-2B44-AA87-19D0D4BC229F}"/>
              </a:ext>
            </a:extLst>
          </p:cNvPr>
          <p:cNvSpPr txBox="1">
            <a:spLocks/>
          </p:cNvSpPr>
          <p:nvPr/>
        </p:nvSpPr>
        <p:spPr>
          <a:xfrm>
            <a:off x="381000" y="136772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opperplate" panose="02000504000000020004" pitchFamily="2" charset="77"/>
              </a:rPr>
              <a:t>Von Neumann Stability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E4A131-6B44-9B49-ADA7-5842E05BE0A3}"/>
              </a:ext>
            </a:extLst>
          </p:cNvPr>
          <p:cNvSpPr txBox="1"/>
          <p:nvPr/>
        </p:nvSpPr>
        <p:spPr>
          <a:xfrm>
            <a:off x="238536" y="2493777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If true solution doesn’t grow with 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E664B6-31D9-6A44-9645-CD56E474DDCE}"/>
                  </a:ext>
                </a:extLst>
              </p:cNvPr>
              <p:cNvSpPr txBox="1"/>
              <p:nvPr/>
            </p:nvSpPr>
            <p:spPr>
              <a:xfrm>
                <a:off x="1090726" y="3581400"/>
                <a:ext cx="6096000" cy="46281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E664B6-31D9-6A44-9645-CD56E474D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26" y="3581400"/>
                <a:ext cx="6096000" cy="4628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1C2929E-82B7-BE4E-A12E-9D0B6FC0DC89}"/>
              </a:ext>
            </a:extLst>
          </p:cNvPr>
          <p:cNvSpPr txBox="1"/>
          <p:nvPr/>
        </p:nvSpPr>
        <p:spPr>
          <a:xfrm>
            <a:off x="207867" y="3200400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If true solution grows with time: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61D5E1-FAD6-F44F-8535-A97944DA5D42}"/>
              </a:ext>
            </a:extLst>
          </p:cNvPr>
          <p:cNvSpPr txBox="1"/>
          <p:nvPr/>
        </p:nvSpPr>
        <p:spPr>
          <a:xfrm>
            <a:off x="238536" y="4049669"/>
            <a:ext cx="7229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Apply to Leap-Frog Scheme and wave equation:</a:t>
            </a:r>
          </a:p>
          <a:p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AFF4C6-E153-5640-B6C9-54B078F0AEB1}"/>
                  </a:ext>
                </a:extLst>
              </p:cNvPr>
              <p:cNvSpPr/>
              <p:nvPr/>
            </p:nvSpPr>
            <p:spPr>
              <a:xfrm>
                <a:off x="533400" y="4215802"/>
                <a:ext cx="6248400" cy="2642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𝜔𝜓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AFF4C6-E153-5640-B6C9-54B078F0A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215802"/>
                <a:ext cx="6248400" cy="2642198"/>
              </a:xfrm>
              <a:prstGeom prst="rect">
                <a:avLst/>
              </a:prstGeom>
              <a:blipFill>
                <a:blip r:embed="rId5"/>
                <a:stretch>
                  <a:fillRect l="-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9CA611-2DDA-5F4F-A820-7A6FE36186F9}"/>
                  </a:ext>
                </a:extLst>
              </p:cNvPr>
              <p:cNvSpPr/>
              <p:nvPr/>
            </p:nvSpPr>
            <p:spPr>
              <a:xfrm>
                <a:off x="5239512" y="5153039"/>
                <a:ext cx="2474976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9CA611-2DDA-5F4F-A820-7A6FE361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512" y="5153039"/>
                <a:ext cx="2474976" cy="1077218"/>
              </a:xfrm>
              <a:prstGeom prst="rect">
                <a:avLst/>
              </a:prstGeom>
              <a:blipFill>
                <a:blip r:embed="rId6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A68DDF6D-D5AB-4648-A8CC-E2A6B000CB48}"/>
              </a:ext>
            </a:extLst>
          </p:cNvPr>
          <p:cNvSpPr/>
          <p:nvPr/>
        </p:nvSpPr>
        <p:spPr>
          <a:xfrm>
            <a:off x="3429000" y="5562600"/>
            <a:ext cx="1389888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D7040261-833E-1E44-9BFF-F8A48A44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2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744F3-0B77-DA48-8FE5-2CCBD308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B23A1-8465-5E48-8E57-D8732327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90DA6A-B1AC-2B44-AA87-19D0D4BC229F}"/>
              </a:ext>
            </a:extLst>
          </p:cNvPr>
          <p:cNvSpPr txBox="1">
            <a:spLocks/>
          </p:cNvSpPr>
          <p:nvPr/>
        </p:nvSpPr>
        <p:spPr>
          <a:xfrm>
            <a:off x="301752" y="26742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opperplate" panose="02000504000000020004" pitchFamily="2" charset="77"/>
              </a:rPr>
              <a:t>Von Neumann Stability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Copperplate" panose="02000504000000020004" pitchFamily="2" charset="77"/>
              </a:rPr>
              <a:t>Multi-Variable PDEs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9CA611-2DDA-5F4F-A820-7A6FE36186F9}"/>
                  </a:ext>
                </a:extLst>
              </p:cNvPr>
              <p:cNvSpPr/>
              <p:nvPr/>
            </p:nvSpPr>
            <p:spPr>
              <a:xfrm>
                <a:off x="609600" y="1600200"/>
                <a:ext cx="2474976" cy="107721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9CA611-2DDA-5F4F-A820-7A6FE361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0200"/>
                <a:ext cx="2474976" cy="1077218"/>
              </a:xfrm>
              <a:prstGeom prst="rect">
                <a:avLst/>
              </a:prstGeom>
              <a:blipFill>
                <a:blip r:embed="rId2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EB723262-8B9E-C142-B1F9-366E6372F932}"/>
              </a:ext>
            </a:extLst>
          </p:cNvPr>
          <p:cNvSpPr/>
          <p:nvPr/>
        </p:nvSpPr>
        <p:spPr>
          <a:xfrm>
            <a:off x="3120536" y="2060027"/>
            <a:ext cx="1389888" cy="2013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54C17F-39FD-4045-9BEA-BF3D2D56B3DA}"/>
                  </a:ext>
                </a:extLst>
              </p:cNvPr>
              <p:cNvSpPr/>
              <p:nvPr/>
            </p:nvSpPr>
            <p:spPr>
              <a:xfrm>
                <a:off x="4606548" y="1685417"/>
                <a:ext cx="4058410" cy="74565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54C17F-39FD-4045-9BEA-BF3D2D56B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548" y="1685417"/>
                <a:ext cx="4058410" cy="745653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932A54-BA9A-5D4F-ACF8-304626AF8AC9}"/>
                  </a:ext>
                </a:extLst>
              </p:cNvPr>
              <p:cNvSpPr/>
              <p:nvPr/>
            </p:nvSpPr>
            <p:spPr>
              <a:xfrm>
                <a:off x="669205" y="3064347"/>
                <a:ext cx="2808928" cy="7456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932A54-BA9A-5D4F-ACF8-304626AF8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05" y="3064347"/>
                <a:ext cx="2808928" cy="745653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EBD9D8-6AC5-BD4D-B328-677931795607}"/>
                  </a:ext>
                </a:extLst>
              </p:cNvPr>
              <p:cNvSpPr txBox="1"/>
              <p:nvPr/>
            </p:nvSpPr>
            <p:spPr>
              <a:xfrm>
                <a:off x="282916" y="2648790"/>
                <a:ext cx="70484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</a:rPr>
                  <a:t>Eigenvalue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for the amplification matrix satisfy: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EBD9D8-6AC5-BD4D-B328-677931795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16" y="2648790"/>
                <a:ext cx="7048469" cy="400110"/>
              </a:xfrm>
              <a:prstGeom prst="rect">
                <a:avLst/>
              </a:prstGeom>
              <a:blipFill>
                <a:blip r:embed="rId5"/>
                <a:stretch>
                  <a:fillRect l="-719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789AD5B6-7148-7649-9F68-03CA8892A643}"/>
              </a:ext>
            </a:extLst>
          </p:cNvPr>
          <p:cNvSpPr/>
          <p:nvPr/>
        </p:nvSpPr>
        <p:spPr>
          <a:xfrm>
            <a:off x="3640158" y="3422808"/>
            <a:ext cx="1389888" cy="1612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A1B78F0-46C7-F04D-A78D-3FCF1E272B64}"/>
                  </a:ext>
                </a:extLst>
              </p:cNvPr>
              <p:cNvSpPr/>
              <p:nvPr/>
            </p:nvSpPr>
            <p:spPr>
              <a:xfrm>
                <a:off x="5192072" y="3140309"/>
                <a:ext cx="2808928" cy="63094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A1B78F0-46C7-F04D-A78D-3FCF1E272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72" y="3140309"/>
                <a:ext cx="2808928" cy="6309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C9D620-0300-D84D-823B-0163655CF5E8}"/>
                  </a:ext>
                </a:extLst>
              </p:cNvPr>
              <p:cNvSpPr txBox="1"/>
              <p:nvPr/>
            </p:nvSpPr>
            <p:spPr>
              <a:xfrm>
                <a:off x="1044717" y="4074648"/>
                <a:ext cx="7048469" cy="747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</a:rPr>
                  <a:t>Similar to what we did before, solve for roots from the quadratic equation, and make 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C9D620-0300-D84D-823B-0163655CF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17" y="4074648"/>
                <a:ext cx="7048469" cy="747512"/>
              </a:xfrm>
              <a:prstGeom prst="rect">
                <a:avLst/>
              </a:prstGeom>
              <a:blipFill>
                <a:blip r:embed="rId7"/>
                <a:stretch>
                  <a:fillRect l="-719" t="-3333" r="-1439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803B9F5-2303-7643-87C3-387B0FED7955}"/>
                  </a:ext>
                </a:extLst>
              </p:cNvPr>
              <p:cNvSpPr/>
              <p:nvPr/>
            </p:nvSpPr>
            <p:spPr>
              <a:xfrm>
                <a:off x="1847088" y="4865564"/>
                <a:ext cx="1580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803B9F5-2303-7643-87C3-387B0FED7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88" y="4865564"/>
                <a:ext cx="15806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>
            <a:extLst>
              <a:ext uri="{FF2B5EF4-FFF2-40B4-BE49-F238E27FC236}">
                <a16:creationId xmlns:a16="http://schemas.microsoft.com/office/drawing/2014/main" id="{2971D524-B15F-1F43-998B-5FEC6651A3B6}"/>
              </a:ext>
            </a:extLst>
          </p:cNvPr>
          <p:cNvSpPr/>
          <p:nvPr/>
        </p:nvSpPr>
        <p:spPr>
          <a:xfrm>
            <a:off x="349773" y="5015757"/>
            <a:ext cx="1389888" cy="1612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762944-3E68-8D4D-B73A-05416E6312DF}"/>
              </a:ext>
            </a:extLst>
          </p:cNvPr>
          <p:cNvSpPr txBox="1"/>
          <p:nvPr/>
        </p:nvSpPr>
        <p:spPr>
          <a:xfrm>
            <a:off x="551511" y="5354574"/>
            <a:ext cx="8382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Key: </a:t>
            </a:r>
            <a:r>
              <a:rPr lang="en-US" sz="1800" dirty="0">
                <a:latin typeface="+mj-lt"/>
              </a:rPr>
              <a:t>find out the </a:t>
            </a:r>
            <a:r>
              <a:rPr lang="en-US" sz="1800" dirty="0">
                <a:solidFill>
                  <a:srgbClr val="0E7B04"/>
                </a:solidFill>
                <a:latin typeface="+mj-lt"/>
              </a:rPr>
              <a:t>amplification coefficient matrix</a:t>
            </a:r>
            <a:r>
              <a:rPr lang="en-US" sz="1800" dirty="0">
                <a:latin typeface="+mj-lt"/>
              </a:rPr>
              <a:t>, the eigenvalue would be the amplification factor. Then solve for the quadratic equations and get constraints from bounded amplification factor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36856E9-D9CD-234B-93DA-74A3430C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8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C532-66DC-EA4B-8BCC-FF7668D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C3F57-AA4D-7A4E-A1E0-2AEFB017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30DD-3580-064B-91ED-A481AFA0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AF66-BB7D-5E41-9132-AC468EBB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805B33-7C2E-EF4C-92AC-082BFA2DCA7B}"/>
              </a:ext>
            </a:extLst>
          </p:cNvPr>
          <p:cNvSpPr txBox="1">
            <a:spLocks/>
          </p:cNvSpPr>
          <p:nvPr/>
        </p:nvSpPr>
        <p:spPr>
          <a:xfrm>
            <a:off x="301752" y="26742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opperplate" panose="02000504000000020004" pitchFamily="2" charset="77"/>
              </a:rPr>
              <a:t>Discrete-Dispersion 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365A87-1A99-934D-A443-13A94C31C52D}"/>
                  </a:ext>
                </a:extLst>
              </p:cNvPr>
              <p:cNvSpPr txBox="1"/>
              <p:nvPr/>
            </p:nvSpPr>
            <p:spPr>
              <a:xfrm>
                <a:off x="559669" y="1295400"/>
                <a:ext cx="2590800" cy="183280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365A87-1A99-934D-A443-13A94C31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69" y="1295400"/>
                <a:ext cx="2590800" cy="18328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EC967FCA-428F-AA43-9A85-C276D229BAED}"/>
              </a:ext>
            </a:extLst>
          </p:cNvPr>
          <p:cNvSpPr/>
          <p:nvPr/>
        </p:nvSpPr>
        <p:spPr>
          <a:xfrm>
            <a:off x="3428999" y="2114071"/>
            <a:ext cx="1719943" cy="2013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13242B-2E90-7A4F-AD3D-A0FD64680502}"/>
                  </a:ext>
                </a:extLst>
              </p:cNvPr>
              <p:cNvSpPr txBox="1"/>
              <p:nvPr/>
            </p:nvSpPr>
            <p:spPr>
              <a:xfrm>
                <a:off x="5307729" y="1711668"/>
                <a:ext cx="3505200" cy="100027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13242B-2E90-7A4F-AD3D-A0FD64680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29" y="1711668"/>
                <a:ext cx="3505200" cy="1000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44717D-A529-5D43-870C-92292D3C93B7}"/>
              </a:ext>
            </a:extLst>
          </p:cNvPr>
          <p:cNvSpPr txBox="1"/>
          <p:nvPr/>
        </p:nvSpPr>
        <p:spPr>
          <a:xfrm>
            <a:off x="3628136" y="155806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7B04"/>
                </a:solidFill>
              </a:rPr>
              <a:t>leapfrog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CE12D-25B1-1544-9827-9F3B37ECD0D0}"/>
              </a:ext>
            </a:extLst>
          </p:cNvPr>
          <p:cNvSpPr txBox="1"/>
          <p:nvPr/>
        </p:nvSpPr>
        <p:spPr>
          <a:xfrm>
            <a:off x="3428999" y="2418172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E7B04"/>
                </a:solidFill>
              </a:rPr>
              <a:t>Center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569C2E-6196-1F4E-AFA6-97D9CD029942}"/>
                  </a:ext>
                </a:extLst>
              </p:cNvPr>
              <p:cNvSpPr txBox="1"/>
              <p:nvPr/>
            </p:nvSpPr>
            <p:spPr>
              <a:xfrm>
                <a:off x="1981200" y="3276600"/>
                <a:ext cx="5536332" cy="63434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569C2E-6196-1F4E-AFA6-97D9CD02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76600"/>
                <a:ext cx="5536332" cy="634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55A9A-F57A-6144-9374-826EE7E32776}"/>
                  </a:ext>
                </a:extLst>
              </p:cNvPr>
              <p:cNvSpPr txBox="1"/>
              <p:nvPr/>
            </p:nvSpPr>
            <p:spPr>
              <a:xfrm>
                <a:off x="2178012" y="4322103"/>
                <a:ext cx="5213388" cy="192629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U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U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55A9A-F57A-6144-9374-826EE7E32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012" y="4322103"/>
                <a:ext cx="5213388" cy="1926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>
            <a:extLst>
              <a:ext uri="{FF2B5EF4-FFF2-40B4-BE49-F238E27FC236}">
                <a16:creationId xmlns:a16="http://schemas.microsoft.com/office/drawing/2014/main" id="{7F198705-6F25-9B46-A87B-B3C8E17B3A6C}"/>
              </a:ext>
            </a:extLst>
          </p:cNvPr>
          <p:cNvSpPr/>
          <p:nvPr/>
        </p:nvSpPr>
        <p:spPr>
          <a:xfrm>
            <a:off x="4572000" y="3943771"/>
            <a:ext cx="356470" cy="3264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C532-66DC-EA4B-8BCC-FF7668D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C3F57-AA4D-7A4E-A1E0-2AEFB017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AF66-BB7D-5E41-9132-AC468EBB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C6847-5191-9348-8180-D649B6ACBB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8192" y="6569901"/>
            <a:ext cx="8503920" cy="12301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805B33-7C2E-EF4C-92AC-082BFA2DCA7B}"/>
              </a:ext>
            </a:extLst>
          </p:cNvPr>
          <p:cNvSpPr txBox="1">
            <a:spLocks/>
          </p:cNvSpPr>
          <p:nvPr/>
        </p:nvSpPr>
        <p:spPr>
          <a:xfrm>
            <a:off x="301752" y="26742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opperplate" panose="02000504000000020004" pitchFamily="2" charset="77"/>
              </a:rPr>
              <a:t>Discrete-Dispersion 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55A9A-F57A-6144-9374-826EE7E32776}"/>
                  </a:ext>
                </a:extLst>
              </p:cNvPr>
              <p:cNvSpPr txBox="1"/>
              <p:nvPr/>
            </p:nvSpPr>
            <p:spPr>
              <a:xfrm>
                <a:off x="2000101" y="1576647"/>
                <a:ext cx="5213388" cy="174932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U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U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55A9A-F57A-6144-9374-826EE7E32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01" y="1576647"/>
                <a:ext cx="5213388" cy="1749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E9B01E-1A4C-6242-A543-6838118F8B37}"/>
                  </a:ext>
                </a:extLst>
              </p:cNvPr>
              <p:cNvSpPr txBox="1"/>
              <p:nvPr/>
            </p:nvSpPr>
            <p:spPr>
              <a:xfrm>
                <a:off x="1088062" y="3743299"/>
                <a:ext cx="6760538" cy="122661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  <m:f>
                            <m:fPr>
                              <m:type m:val="noBa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E9B01E-1A4C-6242-A543-6838118F8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62" y="3743299"/>
                <a:ext cx="6760538" cy="1226618"/>
              </a:xfrm>
              <a:prstGeom prst="rect">
                <a:avLst/>
              </a:prstGeom>
              <a:blipFill>
                <a:blip r:embed="rId3"/>
                <a:stretch>
                  <a:fillRect r="-187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>
            <a:extLst>
              <a:ext uri="{FF2B5EF4-FFF2-40B4-BE49-F238E27FC236}">
                <a16:creationId xmlns:a16="http://schemas.microsoft.com/office/drawing/2014/main" id="{8076688D-F9A2-AD4D-B849-B2B5D7EFA14A}"/>
              </a:ext>
            </a:extLst>
          </p:cNvPr>
          <p:cNvSpPr/>
          <p:nvPr/>
        </p:nvSpPr>
        <p:spPr>
          <a:xfrm>
            <a:off x="4325947" y="3369717"/>
            <a:ext cx="356470" cy="3264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240DA47A-C17E-2247-B5B5-06CFC6EF2B1C}"/>
              </a:ext>
            </a:extLst>
          </p:cNvPr>
          <p:cNvSpPr/>
          <p:nvPr/>
        </p:nvSpPr>
        <p:spPr>
          <a:xfrm>
            <a:off x="4340461" y="5024497"/>
            <a:ext cx="356470" cy="3264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E64043-432B-C140-970E-FA24425611CB}"/>
                  </a:ext>
                </a:extLst>
              </p:cNvPr>
              <p:cNvSpPr txBox="1"/>
              <p:nvPr/>
            </p:nvSpPr>
            <p:spPr>
              <a:xfrm>
                <a:off x="1767979" y="5443667"/>
                <a:ext cx="5501433" cy="72853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𝑔𝐻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E64043-432B-C140-970E-FA2442561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979" y="5443667"/>
                <a:ext cx="5501433" cy="72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BBCF7DA-2FC9-3344-8608-23CB8B8E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0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C532-66DC-EA4B-8BCC-FF7668D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C3F57-AA4D-7A4E-A1E0-2AEFB017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AF66-BB7D-5E41-9132-AC468EBB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805B33-7C2E-EF4C-92AC-082BFA2DCA7B}"/>
              </a:ext>
            </a:extLst>
          </p:cNvPr>
          <p:cNvSpPr txBox="1">
            <a:spLocks/>
          </p:cNvSpPr>
          <p:nvPr/>
        </p:nvSpPr>
        <p:spPr>
          <a:xfrm>
            <a:off x="301752" y="26742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opperplate" panose="02000504000000020004" pitchFamily="2" charset="77"/>
              </a:rPr>
              <a:t>Discrete-Dispersion 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E64043-432B-C140-970E-FA24425611CB}"/>
                  </a:ext>
                </a:extLst>
              </p:cNvPr>
              <p:cNvSpPr txBox="1"/>
              <p:nvPr/>
            </p:nvSpPr>
            <p:spPr>
              <a:xfrm>
                <a:off x="1404884" y="1532389"/>
                <a:ext cx="6417357" cy="79380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𝑔𝐻</m:t>
                      </m:r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E64043-432B-C140-970E-FA2442561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84" y="1532389"/>
                <a:ext cx="6417357" cy="7938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ABA9B1-EF03-3346-AD39-C01F716AEAD3}"/>
                  </a:ext>
                </a:extLst>
              </p:cNvPr>
              <p:cNvSpPr txBox="1"/>
              <p:nvPr/>
            </p:nvSpPr>
            <p:spPr>
              <a:xfrm>
                <a:off x="361965" y="2514336"/>
                <a:ext cx="7048469" cy="4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+mj-lt"/>
                  </a:rPr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𝑔𝐻</m:t>
                        </m:r>
                      </m:e>
                    </m:rad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rgbClr val="7030A0"/>
                    </a:solidFill>
                    <a:latin typeface="+mj-lt"/>
                  </a:rPr>
                  <a:t>discrete-dispersion relation: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ABA9B1-EF03-3346-AD39-C01F716AE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5" y="2514336"/>
                <a:ext cx="7048469" cy="465064"/>
              </a:xfrm>
              <a:prstGeom prst="rect">
                <a:avLst/>
              </a:prstGeom>
              <a:blipFill>
                <a:blip r:embed="rId3"/>
                <a:stretch>
                  <a:fillRect l="-90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6BB69-1846-4048-8E53-3F985679775D}"/>
                  </a:ext>
                </a:extLst>
              </p:cNvPr>
              <p:cNvSpPr/>
              <p:nvPr/>
            </p:nvSpPr>
            <p:spPr>
              <a:xfrm>
                <a:off x="2597338" y="2890616"/>
                <a:ext cx="3671839" cy="728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𝑠𝑖𝑛𝑘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6BB69-1846-4048-8E53-3F9856797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38" y="2890616"/>
                <a:ext cx="3671839" cy="72840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0964B-7BB6-944A-A734-044E8A09834E}"/>
                  </a:ext>
                </a:extLst>
              </p:cNvPr>
              <p:cNvSpPr txBox="1"/>
              <p:nvPr/>
            </p:nvSpPr>
            <p:spPr>
              <a:xfrm>
                <a:off x="361965" y="3654365"/>
                <a:ext cx="82486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determines wave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gives growth rates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0964B-7BB6-944A-A734-044E8A098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5" y="3654365"/>
                <a:ext cx="8248635" cy="400110"/>
              </a:xfrm>
              <a:prstGeom prst="rect">
                <a:avLst/>
              </a:prstGeom>
              <a:blipFill>
                <a:blip r:embed="rId5"/>
                <a:stretch>
                  <a:fillRect l="-769" t="-1290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6289DB-5A59-3944-81BD-29C5B8C34E66}"/>
                  </a:ext>
                </a:extLst>
              </p:cNvPr>
              <p:cNvSpPr txBox="1"/>
              <p:nvPr/>
            </p:nvSpPr>
            <p:spPr>
              <a:xfrm>
                <a:off x="361964" y="4095690"/>
                <a:ext cx="82486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+mj-lt"/>
                  </a:rPr>
                  <a:t>To avoid amplitude growth,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+mj-lt"/>
                  </a:rPr>
                  <a:t> cannot have imaginary part: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6289DB-5A59-3944-81BD-29C5B8C34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4" y="4095690"/>
                <a:ext cx="8248635" cy="400110"/>
              </a:xfrm>
              <a:prstGeom prst="rect">
                <a:avLst/>
              </a:prstGeom>
              <a:blipFill>
                <a:blip r:embed="rId6"/>
                <a:stretch>
                  <a:fillRect l="-76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08BE27-F101-AC44-ADB4-7DA09A18DBCB}"/>
                  </a:ext>
                </a:extLst>
              </p:cNvPr>
              <p:cNvSpPr/>
              <p:nvPr/>
            </p:nvSpPr>
            <p:spPr>
              <a:xfrm>
                <a:off x="2597338" y="4461685"/>
                <a:ext cx="4032451" cy="737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08BE27-F101-AC44-ADB4-7DA09A18D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38" y="4461685"/>
                <a:ext cx="4032451" cy="737510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770F73-6CAF-A843-A4F7-C0D77AB1A211}"/>
                  </a:ext>
                </a:extLst>
              </p:cNvPr>
              <p:cNvSpPr/>
              <p:nvPr/>
            </p:nvSpPr>
            <p:spPr>
              <a:xfrm>
                <a:off x="3263093" y="5334000"/>
                <a:ext cx="5136406" cy="737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en-US" sz="220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20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770F73-6CAF-A843-A4F7-C0D77AB1A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093" y="5334000"/>
                <a:ext cx="5136406" cy="737510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E1B4635-8912-BA4C-8AFF-6C0F7C47AE24}"/>
              </a:ext>
            </a:extLst>
          </p:cNvPr>
          <p:cNvSpPr txBox="1"/>
          <p:nvPr/>
        </p:nvSpPr>
        <p:spPr>
          <a:xfrm>
            <a:off x="457200" y="5464314"/>
            <a:ext cx="3581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7B04"/>
                </a:solidFill>
                <a:latin typeface="+mj-lt"/>
              </a:rPr>
              <a:t>To satisfy this relation anytime: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BFB4596-1FCC-C841-8740-A2CF629C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9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AutoShape 2"/>
          <p:cNvSpPr>
            <a:spLocks noChangeArrowheads="1"/>
          </p:cNvSpPr>
          <p:nvPr/>
        </p:nvSpPr>
        <p:spPr bwMode="auto">
          <a:xfrm>
            <a:off x="457200" y="1738313"/>
            <a:ext cx="8486274" cy="438467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762000" y="1752600"/>
          <a:ext cx="4676775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Equation" r:id="rId3" imgW="2324100" imgH="2159000" progId="Equation.3">
                  <p:embed/>
                </p:oleObj>
              </mc:Choice>
              <mc:Fallback>
                <p:oleObj name="Equation" r:id="rId3" imgW="2324100" imgH="215900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752600"/>
                        <a:ext cx="4676775" cy="436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355925" y="1638300"/>
            <a:ext cx="1073075" cy="281826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856" y="1600200"/>
            <a:ext cx="422015" cy="274320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90600" y="762000"/>
            <a:ext cx="914400" cy="762000"/>
          </a:xfrm>
          <a:prstGeom prst="straightConnector1">
            <a:avLst/>
          </a:prstGeom>
          <a:ln w="28575" cmpd="sng">
            <a:solidFill>
              <a:srgbClr val="3366FF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100387" y="1370970"/>
            <a:ext cx="0" cy="259392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600" y="381000"/>
            <a:ext cx="7495712" cy="461665"/>
          </a:xfrm>
          <a:prstGeom prst="rec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Left side of </a:t>
            </a:r>
            <a:r>
              <a:rPr lang="en-US" dirty="0">
                <a:latin typeface="Gill Sans"/>
                <a:cs typeface="Gill Sans"/>
              </a:rPr>
              <a:t>“=“</a:t>
            </a:r>
            <a:r>
              <a:rPr lang="en-US" dirty="0">
                <a:latin typeface="+mn-lt"/>
              </a:rPr>
              <a:t> … time rate of change of each variable.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9927" y="918681"/>
            <a:ext cx="62484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Right side: </a:t>
            </a:r>
            <a:r>
              <a:rPr lang="en-US" i="1" dirty="0">
                <a:latin typeface="+mn-lt"/>
              </a:rPr>
              <a:t>Pressure gradient force</a:t>
            </a:r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2600" y="2209800"/>
            <a:ext cx="3048000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Variables:</a:t>
            </a:r>
          </a:p>
          <a:p>
            <a:r>
              <a:rPr lang="en-US" sz="2000" dirty="0">
                <a:solidFill>
                  <a:srgbClr val="0E7B04"/>
                </a:solidFill>
                <a:latin typeface="+mn-lt"/>
              </a:rPr>
              <a:t>u</a:t>
            </a:r>
            <a:r>
              <a:rPr lang="en-US" sz="2000" dirty="0">
                <a:latin typeface="+mn-lt"/>
              </a:rPr>
              <a:t>:  X-wind component</a:t>
            </a:r>
          </a:p>
          <a:p>
            <a:r>
              <a:rPr lang="en-US" sz="2000" dirty="0">
                <a:solidFill>
                  <a:srgbClr val="0E7B04"/>
                </a:solidFill>
                <a:latin typeface="+mn-lt"/>
              </a:rPr>
              <a:t>v</a:t>
            </a:r>
            <a:r>
              <a:rPr lang="en-US" sz="2000" dirty="0">
                <a:latin typeface="+mn-lt"/>
              </a:rPr>
              <a:t>:   Y-wind component</a:t>
            </a:r>
          </a:p>
          <a:p>
            <a:r>
              <a:rPr lang="en-US" sz="2000" dirty="0">
                <a:solidFill>
                  <a:srgbClr val="0E7B04"/>
                </a:solidFill>
                <a:latin typeface="+mn-lt"/>
              </a:rPr>
              <a:t>w</a:t>
            </a:r>
            <a:r>
              <a:rPr lang="en-US" sz="2000" dirty="0">
                <a:latin typeface="+mn-lt"/>
              </a:rPr>
              <a:t>:  Z-wind component</a:t>
            </a:r>
          </a:p>
          <a:p>
            <a:r>
              <a:rPr lang="en-US" sz="2000" dirty="0">
                <a:solidFill>
                  <a:srgbClr val="0E7B04"/>
                </a:solidFill>
                <a:latin typeface="Symbol" charset="2"/>
                <a:cs typeface="Symbol" charset="2"/>
              </a:rPr>
              <a:t>q</a:t>
            </a:r>
            <a:r>
              <a:rPr lang="en-US" sz="2000" dirty="0">
                <a:latin typeface="+mn-lt"/>
              </a:rPr>
              <a:t>:  potential temperature</a:t>
            </a:r>
          </a:p>
          <a:p>
            <a:r>
              <a:rPr lang="en-US" sz="2000" dirty="0">
                <a:solidFill>
                  <a:srgbClr val="0E7B04"/>
                </a:solidFill>
                <a:latin typeface="+mn-lt"/>
              </a:rPr>
              <a:t>p</a:t>
            </a:r>
            <a:r>
              <a:rPr lang="en-US" sz="2000" dirty="0">
                <a:latin typeface="+mn-lt"/>
              </a:rPr>
              <a:t>:  pressure</a:t>
            </a:r>
          </a:p>
          <a:p>
            <a:endParaRPr lang="en-US" sz="2000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127FAD8-3A82-4046-88A3-F4CA1AA2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Credit: ATMS 502 / CSE 566 (UIUC)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F309DF-E455-0245-8B32-8EDDD4D3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9/24/20</a:t>
            </a:r>
          </a:p>
        </p:txBody>
      </p:sp>
    </p:spTree>
    <p:extLst>
      <p:ext uri="{BB962C8B-B14F-4D97-AF65-F5344CB8AC3E}">
        <p14:creationId xmlns:p14="http://schemas.microsoft.com/office/powerpoint/2010/main" val="342670027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{7CC52A0E-4913-E740-9990-53448C2E12E3}tf10001060</Template>
  <TotalTime>16904</TotalTime>
  <Words>1138</Words>
  <Application>Microsoft Macintosh PowerPoint</Application>
  <PresentationFormat>Letter Paper (8.5x11 in)</PresentationFormat>
  <Paragraphs>222</Paragraphs>
  <Slides>16</Slides>
  <Notes>6</Notes>
  <HiddenSlides>0</HiddenSlides>
  <MMClips>4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Cambria Math</vt:lpstr>
      <vt:lpstr>Copperplate</vt:lpstr>
      <vt:lpstr>Courier New</vt:lpstr>
      <vt:lpstr>Georgia</vt:lpstr>
      <vt:lpstr>Gill Sans</vt:lpstr>
      <vt:lpstr>Symbol</vt:lpstr>
      <vt:lpstr>Wingdings</vt:lpstr>
      <vt:lpstr>Wingdings 2</vt:lpstr>
      <vt:lpstr>Civic</vt:lpstr>
      <vt:lpstr>Equation</vt:lpstr>
      <vt:lpstr>PHYS 8750 Numerical Fluid Dynamics</vt:lpstr>
      <vt:lpstr>PHYS 8750 </vt:lpstr>
      <vt:lpstr>Shallow-Water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Staggered grids</vt:lpstr>
      <vt:lpstr>Staggered grids: C-grid for all variables</vt:lpstr>
      <vt:lpstr>Numerical methods: Staggered grids</vt:lpstr>
      <vt:lpstr>Staggered grids: shallow-water eqs</vt:lpstr>
      <vt:lpstr>PowerPoint Presentation</vt:lpstr>
      <vt:lpstr>PowerPoint Presentation</vt:lpstr>
      <vt:lpstr>PowerPoint Presentation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Atms 502</dc:title>
  <dc:creator>Brian Jewett</dc:creator>
  <cp:lastModifiedBy>Xian Lu</cp:lastModifiedBy>
  <cp:revision>1294</cp:revision>
  <cp:lastPrinted>2020-09-02T22:44:54Z</cp:lastPrinted>
  <dcterms:created xsi:type="dcterms:W3CDTF">2011-08-23T15:17:26Z</dcterms:created>
  <dcterms:modified xsi:type="dcterms:W3CDTF">2020-09-25T15:19:54Z</dcterms:modified>
</cp:coreProperties>
</file>